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70" r:id="rId4"/>
    <p:sldId id="267" r:id="rId5"/>
    <p:sldId id="258" r:id="rId6"/>
    <p:sldId id="268" r:id="rId7"/>
    <p:sldId id="259" r:id="rId8"/>
    <p:sldId id="269" r:id="rId9"/>
    <p:sldId id="271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145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647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343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34291"/>
            <a:ext cx="1971675" cy="54426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734291"/>
            <a:ext cx="5800725" cy="54426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0663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9708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023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9600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66776"/>
            <a:ext cx="7886700" cy="8239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6904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0257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3233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5"/>
            <a:ext cx="2949178" cy="1069974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576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5"/>
            <a:ext cx="2949178" cy="106997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565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13302"/>
            <a:ext cx="7886700" cy="8773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19A9B-B0B4-4E41-AABB-F84B96A08CA1}" type="datetimeFigureOut">
              <a:rPr lang="en-IN" smtClean="0"/>
              <a:pPr/>
              <a:t>24-12-2025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389FA-E27B-4EB9-A4BE-1BC29A5612BD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2" y="136525"/>
            <a:ext cx="1350150" cy="6282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20000" contrast="-40000"/>
                    </a14:imgEffect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13" t="24036" r="8813" b="24036"/>
          <a:stretch>
            <a:fillRect/>
          </a:stretch>
        </p:blipFill>
        <p:spPr>
          <a:xfrm>
            <a:off x="7905519" y="44450"/>
            <a:ext cx="1219662" cy="768852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06528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360748"/>
            <a:ext cx="7886700" cy="877386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u="sng" dirty="0"/>
              <a:t>Unit 6 </a:t>
            </a:r>
            <a:br>
              <a:rPr lang="en-GB" b="1" u="sng" dirty="0"/>
            </a:br>
            <a:r>
              <a:rPr lang="en-GB" b="1" u="sng" dirty="0"/>
              <a:t>Part 2</a:t>
            </a:r>
            <a:r>
              <a:rPr lang="en-GB" dirty="0"/>
              <a:t/>
            </a:r>
            <a:br>
              <a:rPr lang="en-GB" dirty="0"/>
            </a:br>
            <a:r>
              <a:rPr dirty="0"/>
              <a:t>A/B Testing Simulations &amp; Technical Debt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Technical Debt?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3200" dirty="0"/>
              <a:t>Metaphor for shortcuts taken in code</a:t>
            </a:r>
          </a:p>
          <a:p>
            <a:r>
              <a:rPr sz="3200" dirty="0"/>
              <a:t>Can lead to higher costs later</a:t>
            </a:r>
          </a:p>
          <a:p>
            <a:r>
              <a:rPr sz="3200" dirty="0"/>
              <a:t>Types: Design, code, documentation, test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Refactoring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3200" dirty="0"/>
              <a:t>Improve structure without changing behavior</a:t>
            </a:r>
          </a:p>
          <a:p>
            <a:r>
              <a:rPr sz="3200" dirty="0"/>
              <a:t>Types: Code cleanup, modularization</a:t>
            </a:r>
          </a:p>
          <a:p>
            <a:r>
              <a:rPr sz="3200" dirty="0"/>
              <a:t>Tools: Linters, automated refactoring</a:t>
            </a:r>
          </a:p>
          <a:p>
            <a:endParaRPr dirty="0"/>
          </a:p>
          <a:p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950925-4160-481B-8ABF-975AE5858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5422"/>
            <a:ext cx="7886700" cy="942535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MCQ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6793A26-2CE8-490A-A6C3-B2F9741A0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69146"/>
            <a:ext cx="7886700" cy="5493432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9600" dirty="0"/>
              <a:t>1 </a:t>
            </a:r>
            <a:r>
              <a:rPr lang="en-GB" sz="12800" dirty="0"/>
              <a:t> </a:t>
            </a:r>
            <a:r>
              <a:rPr lang="en-GB" sz="8000" dirty="0"/>
              <a:t>What is the primary goal of A/B testing?</a:t>
            </a:r>
          </a:p>
          <a:p>
            <a:pPr marL="0" indent="0">
              <a:buNone/>
            </a:pPr>
            <a:r>
              <a:rPr lang="en-GB" sz="8000" dirty="0"/>
              <a:t>   A. Write code</a:t>
            </a:r>
          </a:p>
          <a:p>
            <a:pPr marL="0" indent="0">
              <a:buNone/>
            </a:pPr>
            <a:r>
              <a:rPr lang="en-GB" sz="8000" dirty="0"/>
              <a:t>   B. Compare two versions</a:t>
            </a:r>
          </a:p>
          <a:p>
            <a:pPr marL="0" indent="0">
              <a:buNone/>
            </a:pPr>
            <a:r>
              <a:rPr lang="en-GB" sz="8000" dirty="0"/>
              <a:t>   C. Refactor code</a:t>
            </a:r>
          </a:p>
          <a:p>
            <a:pPr marL="0" indent="0">
              <a:buNone/>
            </a:pPr>
            <a:r>
              <a:rPr lang="en-GB" sz="8000" dirty="0"/>
              <a:t>   D. Test performance</a:t>
            </a:r>
          </a:p>
          <a:p>
            <a:pPr marL="0" indent="0">
              <a:buNone/>
            </a:pPr>
            <a:endParaRPr lang="en-GB" sz="8000" dirty="0"/>
          </a:p>
          <a:p>
            <a:pPr marL="0" indent="0">
              <a:buNone/>
            </a:pPr>
            <a:r>
              <a:rPr lang="en-GB" sz="8000" dirty="0"/>
              <a:t>2. What does a 'Control Group' represent?</a:t>
            </a:r>
          </a:p>
          <a:p>
            <a:pPr marL="0" indent="0">
              <a:buNone/>
            </a:pPr>
            <a:r>
              <a:rPr lang="en-GB" sz="8000" dirty="0"/>
              <a:t>   A. New feature group</a:t>
            </a:r>
          </a:p>
          <a:p>
            <a:pPr marL="0" indent="0">
              <a:buNone/>
            </a:pPr>
            <a:r>
              <a:rPr lang="en-GB" sz="8000" dirty="0"/>
              <a:t>   B. Original version</a:t>
            </a:r>
          </a:p>
          <a:p>
            <a:pPr marL="0" indent="0">
              <a:buNone/>
            </a:pPr>
            <a:r>
              <a:rPr lang="en-GB" sz="8000" dirty="0"/>
              <a:t>   C. Test script</a:t>
            </a:r>
          </a:p>
          <a:p>
            <a:pPr marL="0" indent="0">
              <a:buNone/>
            </a:pPr>
            <a:r>
              <a:rPr lang="en-GB" sz="8000" dirty="0"/>
              <a:t>   D. Debug tool</a:t>
            </a:r>
          </a:p>
          <a:p>
            <a:pPr marL="0" indent="0">
              <a:buNone/>
            </a:pPr>
            <a:endParaRPr lang="en-GB" sz="8000" dirty="0"/>
          </a:p>
          <a:p>
            <a:pPr marL="0" indent="0">
              <a:buNone/>
            </a:pPr>
            <a:r>
              <a:rPr lang="en-GB" sz="8000" dirty="0"/>
              <a:t>3. Which metric is commonly used in A/B testing?</a:t>
            </a:r>
          </a:p>
          <a:p>
            <a:pPr marL="0" indent="0">
              <a:buNone/>
            </a:pPr>
            <a:r>
              <a:rPr lang="en-GB" sz="8000" dirty="0"/>
              <a:t>   A. Conversion Rate</a:t>
            </a:r>
          </a:p>
          <a:p>
            <a:pPr marL="0" indent="0">
              <a:buNone/>
            </a:pPr>
            <a:r>
              <a:rPr lang="en-GB" sz="8000" dirty="0"/>
              <a:t>   B. Code Coverage</a:t>
            </a:r>
          </a:p>
          <a:p>
            <a:pPr marL="0" indent="0">
              <a:buNone/>
            </a:pPr>
            <a:r>
              <a:rPr lang="en-GB" sz="8000" dirty="0"/>
              <a:t>   C. Bug Count</a:t>
            </a:r>
          </a:p>
          <a:p>
            <a:pPr marL="0" indent="0">
              <a:buNone/>
            </a:pPr>
            <a:r>
              <a:rPr lang="en-GB" sz="8000" dirty="0"/>
              <a:t>   D. Cyclomatic Complexity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489152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71FA1FE-F967-48F3-B3C3-04F8177CE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9482" y="773723"/>
            <a:ext cx="7375867" cy="586622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4. What is the benefit of simulating A/B tests?</a:t>
            </a:r>
          </a:p>
          <a:p>
            <a:pPr marL="0" indent="0">
              <a:buNone/>
            </a:pPr>
            <a:r>
              <a:rPr lang="en-GB" dirty="0"/>
              <a:t>   A. Faster UI</a:t>
            </a:r>
          </a:p>
          <a:p>
            <a:pPr marL="0" indent="0">
              <a:buNone/>
            </a:pPr>
            <a:r>
              <a:rPr lang="en-GB" dirty="0"/>
              <a:t>   B. Predict test reliability</a:t>
            </a:r>
          </a:p>
          <a:p>
            <a:pPr marL="0" indent="0">
              <a:buNone/>
            </a:pPr>
            <a:r>
              <a:rPr lang="en-GB" dirty="0"/>
              <a:t>   C. Better CSS</a:t>
            </a:r>
          </a:p>
          <a:p>
            <a:pPr marL="0" indent="0">
              <a:buNone/>
            </a:pPr>
            <a:r>
              <a:rPr lang="en-GB" dirty="0"/>
              <a:t>   D. Reduce RAM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5. What method is commonly used for simulation?</a:t>
            </a:r>
          </a:p>
          <a:p>
            <a:pPr marL="0" indent="0">
              <a:buNone/>
            </a:pPr>
            <a:r>
              <a:rPr lang="en-GB" dirty="0"/>
              <a:t>   A. Newton's method</a:t>
            </a:r>
          </a:p>
          <a:p>
            <a:pPr marL="0" indent="0">
              <a:buNone/>
            </a:pPr>
            <a:r>
              <a:rPr lang="en-GB" dirty="0"/>
              <a:t>   B. Monte Carlo</a:t>
            </a:r>
          </a:p>
          <a:p>
            <a:pPr marL="0" indent="0">
              <a:buNone/>
            </a:pPr>
            <a:r>
              <a:rPr lang="en-GB" dirty="0"/>
              <a:t>   C. Refactoring</a:t>
            </a:r>
          </a:p>
          <a:p>
            <a:pPr marL="0" indent="0">
              <a:buNone/>
            </a:pPr>
            <a:r>
              <a:rPr lang="en-GB" dirty="0"/>
              <a:t>   D. Control flow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6. Simulation helps in:</a:t>
            </a:r>
          </a:p>
          <a:p>
            <a:pPr marL="0" indent="0">
              <a:buNone/>
            </a:pPr>
            <a:r>
              <a:rPr lang="en-GB" dirty="0"/>
              <a:t>   A. Deployment</a:t>
            </a:r>
          </a:p>
          <a:p>
            <a:pPr marL="0" indent="0">
              <a:buNone/>
            </a:pPr>
            <a:r>
              <a:rPr lang="en-GB" dirty="0"/>
              <a:t>   B. Data deletion</a:t>
            </a:r>
          </a:p>
          <a:p>
            <a:pPr marL="0" indent="0">
              <a:buNone/>
            </a:pPr>
            <a:r>
              <a:rPr lang="en-GB" dirty="0"/>
              <a:t>   C. Confidence interval estimation</a:t>
            </a:r>
          </a:p>
          <a:p>
            <a:pPr marL="0" indent="0">
              <a:buNone/>
            </a:pPr>
            <a:r>
              <a:rPr lang="en-GB" dirty="0"/>
              <a:t>   D. Code duplication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8821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4C3A19E-F671-4EC8-A0DC-80E47CE75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9822" y="717452"/>
            <a:ext cx="7305528" cy="583809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7. A low p-value indicates:</a:t>
            </a:r>
          </a:p>
          <a:p>
            <a:pPr marL="0" indent="0">
              <a:buNone/>
            </a:pPr>
            <a:r>
              <a:rPr lang="en-GB" dirty="0"/>
              <a:t>   A. Random data</a:t>
            </a:r>
          </a:p>
          <a:p>
            <a:pPr marL="0" indent="0">
              <a:buNone/>
            </a:pPr>
            <a:r>
              <a:rPr lang="en-GB" dirty="0"/>
              <a:t>   B. High significance</a:t>
            </a:r>
          </a:p>
          <a:p>
            <a:pPr marL="0" indent="0">
              <a:buNone/>
            </a:pPr>
            <a:r>
              <a:rPr lang="en-GB" dirty="0"/>
              <a:t>   C. Weak effect</a:t>
            </a:r>
          </a:p>
          <a:p>
            <a:pPr marL="0" indent="0">
              <a:buNone/>
            </a:pPr>
            <a:r>
              <a:rPr lang="en-GB" dirty="0"/>
              <a:t>   D. No change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8. Larger sample sizes lead to:</a:t>
            </a:r>
          </a:p>
          <a:p>
            <a:pPr marL="0" indent="0">
              <a:buNone/>
            </a:pPr>
            <a:r>
              <a:rPr lang="en-GB" dirty="0"/>
              <a:t>   A. More bias</a:t>
            </a:r>
          </a:p>
          <a:p>
            <a:pPr marL="0" indent="0">
              <a:buNone/>
            </a:pPr>
            <a:r>
              <a:rPr lang="en-GB" dirty="0"/>
              <a:t>   B. Less cost</a:t>
            </a:r>
          </a:p>
          <a:p>
            <a:pPr marL="0" indent="0">
              <a:buNone/>
            </a:pPr>
            <a:r>
              <a:rPr lang="en-GB" dirty="0"/>
              <a:t>   C. Greater accuracy</a:t>
            </a:r>
          </a:p>
          <a:p>
            <a:pPr marL="0" indent="0">
              <a:buNone/>
            </a:pPr>
            <a:r>
              <a:rPr lang="en-GB" dirty="0"/>
              <a:t>   D. More noise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9. A/B testing helps in:</a:t>
            </a:r>
          </a:p>
          <a:p>
            <a:pPr marL="0" indent="0">
              <a:buNone/>
            </a:pPr>
            <a:r>
              <a:rPr lang="en-GB" dirty="0"/>
              <a:t>   A. Code merging</a:t>
            </a:r>
          </a:p>
          <a:p>
            <a:pPr marL="0" indent="0">
              <a:buNone/>
            </a:pPr>
            <a:r>
              <a:rPr lang="en-GB" dirty="0"/>
              <a:t>   B. Product decision making</a:t>
            </a:r>
          </a:p>
          <a:p>
            <a:pPr marL="0" indent="0">
              <a:buNone/>
            </a:pPr>
            <a:r>
              <a:rPr lang="en-GB" dirty="0"/>
              <a:t>   C. Debugging</a:t>
            </a:r>
          </a:p>
          <a:p>
            <a:pPr marL="0" indent="0">
              <a:buNone/>
            </a:pPr>
            <a:r>
              <a:rPr lang="en-GB" dirty="0"/>
              <a:t>   D. Logging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1111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C20E47D-3273-4D32-8A26-45452F6C3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1686" y="872196"/>
            <a:ext cx="7333664" cy="580995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10. Technical debt is best described as:</a:t>
            </a:r>
          </a:p>
          <a:p>
            <a:pPr marL="0" indent="0">
              <a:buNone/>
            </a:pPr>
            <a:r>
              <a:rPr lang="en-GB" dirty="0"/>
              <a:t>    A. Loan for hardware</a:t>
            </a:r>
          </a:p>
          <a:p>
            <a:pPr marL="0" indent="0">
              <a:buNone/>
            </a:pPr>
            <a:r>
              <a:rPr lang="en-GB" dirty="0"/>
              <a:t>   B. Code complexity cost</a:t>
            </a:r>
          </a:p>
          <a:p>
            <a:pPr marL="0" indent="0">
              <a:buNone/>
            </a:pPr>
            <a:r>
              <a:rPr lang="en-GB" dirty="0"/>
              <a:t>   C. New feature</a:t>
            </a:r>
          </a:p>
          <a:p>
            <a:pPr marL="0" indent="0">
              <a:buNone/>
            </a:pPr>
            <a:r>
              <a:rPr lang="en-GB" dirty="0"/>
              <a:t>   D. Security patch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11. Which of these is a cause of technical debt?</a:t>
            </a:r>
          </a:p>
          <a:p>
            <a:pPr marL="0" indent="0">
              <a:buNone/>
            </a:pPr>
            <a:r>
              <a:rPr lang="en-GB" dirty="0"/>
              <a:t>    A. Refactoring</a:t>
            </a:r>
          </a:p>
          <a:p>
            <a:pPr marL="0" indent="0">
              <a:buNone/>
            </a:pPr>
            <a:r>
              <a:rPr lang="en-GB" dirty="0"/>
              <a:t>   B. Documentation</a:t>
            </a:r>
          </a:p>
          <a:p>
            <a:pPr marL="0" indent="0">
              <a:buNone/>
            </a:pPr>
            <a:r>
              <a:rPr lang="en-GB" dirty="0"/>
              <a:t>   C. Rushed development</a:t>
            </a:r>
          </a:p>
          <a:p>
            <a:pPr marL="0" indent="0">
              <a:buNone/>
            </a:pPr>
            <a:r>
              <a:rPr lang="en-GB" dirty="0"/>
              <a:t>   D. Testing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12. What is a consequence of ignoring tech debt?</a:t>
            </a:r>
          </a:p>
          <a:p>
            <a:pPr marL="0" indent="0">
              <a:buNone/>
            </a:pPr>
            <a:r>
              <a:rPr lang="en-GB" dirty="0"/>
              <a:t>    A. Faster delivery</a:t>
            </a:r>
          </a:p>
          <a:p>
            <a:pPr marL="0" indent="0">
              <a:buNone/>
            </a:pPr>
            <a:r>
              <a:rPr lang="en-GB" dirty="0"/>
              <a:t>   B. Reduced bugs</a:t>
            </a:r>
          </a:p>
          <a:p>
            <a:pPr marL="0" indent="0">
              <a:buNone/>
            </a:pPr>
            <a:r>
              <a:rPr lang="en-GB" dirty="0"/>
              <a:t>   C. Poor maintainability</a:t>
            </a:r>
          </a:p>
          <a:p>
            <a:pPr marL="0" indent="0">
              <a:buNone/>
            </a:pPr>
            <a:r>
              <a:rPr lang="en-GB" dirty="0"/>
              <a:t>   D. Lower memory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6536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73C7086-7067-4772-B977-682039D39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886265"/>
            <a:ext cx="7052310" cy="56552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13. Refactoring is used to:</a:t>
            </a:r>
          </a:p>
          <a:p>
            <a:pPr marL="0" indent="0">
              <a:buNone/>
            </a:pPr>
            <a:r>
              <a:rPr lang="en-GB" dirty="0"/>
              <a:t>    A. Break code</a:t>
            </a:r>
          </a:p>
          <a:p>
            <a:pPr marL="0" indent="0">
              <a:buNone/>
            </a:pPr>
            <a:r>
              <a:rPr lang="en-GB" dirty="0"/>
              <a:t>   B. Improve code structure</a:t>
            </a:r>
          </a:p>
          <a:p>
            <a:pPr marL="0" indent="0">
              <a:buNone/>
            </a:pPr>
            <a:r>
              <a:rPr lang="en-GB" dirty="0"/>
              <a:t>   C. Reduce internet use</a:t>
            </a:r>
          </a:p>
          <a:p>
            <a:pPr marL="0" indent="0">
              <a:buNone/>
            </a:pPr>
            <a:r>
              <a:rPr lang="en-GB" dirty="0"/>
              <a:t>   D. Add bugs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14. Which tool helps in refactoring?</a:t>
            </a:r>
          </a:p>
          <a:p>
            <a:pPr marL="0" indent="0">
              <a:buNone/>
            </a:pPr>
            <a:r>
              <a:rPr lang="en-GB" dirty="0"/>
              <a:t>    A. Browser</a:t>
            </a:r>
          </a:p>
          <a:p>
            <a:pPr marL="0" indent="0">
              <a:buNone/>
            </a:pPr>
            <a:r>
              <a:rPr lang="en-GB" dirty="0"/>
              <a:t>   B. Linter</a:t>
            </a:r>
          </a:p>
          <a:p>
            <a:pPr marL="0" indent="0">
              <a:buNone/>
            </a:pPr>
            <a:r>
              <a:rPr lang="en-GB" dirty="0"/>
              <a:t>   C. Compiler</a:t>
            </a:r>
          </a:p>
          <a:p>
            <a:pPr marL="0" indent="0">
              <a:buNone/>
            </a:pPr>
            <a:r>
              <a:rPr lang="en-GB" dirty="0"/>
              <a:t>   D. OS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15. A good strategy to manage tech debt is:</a:t>
            </a:r>
          </a:p>
          <a:p>
            <a:pPr marL="0" indent="0">
              <a:buNone/>
            </a:pPr>
            <a:r>
              <a:rPr lang="en-GB" dirty="0"/>
              <a:t>    A. Ignore it</a:t>
            </a:r>
          </a:p>
          <a:p>
            <a:pPr marL="0" indent="0">
              <a:buNone/>
            </a:pPr>
            <a:r>
              <a:rPr lang="en-GB" dirty="0"/>
              <a:t>   B. Delay features</a:t>
            </a:r>
          </a:p>
          <a:p>
            <a:pPr marL="0" indent="0">
              <a:buNone/>
            </a:pPr>
            <a:r>
              <a:rPr lang="en-GB" dirty="0"/>
              <a:t>   C. Prioritize refactoring</a:t>
            </a:r>
          </a:p>
          <a:p>
            <a:pPr marL="0" indent="0">
              <a:buNone/>
            </a:pPr>
            <a:r>
              <a:rPr lang="en-GB" dirty="0"/>
              <a:t>   D. Increase meetings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2103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Understanding A/B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3200" dirty="0"/>
              <a:t>What is A/B testing?</a:t>
            </a:r>
          </a:p>
          <a:p>
            <a:r>
              <a:rPr sz="3200" dirty="0"/>
              <a:t>Purpose: Evaluate two versions of a feature/product</a:t>
            </a:r>
          </a:p>
          <a:p>
            <a:r>
              <a:rPr sz="3200" dirty="0"/>
              <a:t>Key terms: Control group, Variant, Conversion Rate</a:t>
            </a:r>
          </a:p>
          <a:p>
            <a:endParaRPr dirty="0"/>
          </a:p>
          <a:p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A/B Testing Process (Step-by-Step Flow</a:t>
            </a:r>
            <a:r>
              <a:rPr lang="en-US" b="1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>
              <a:buFont typeface="+mj-lt"/>
              <a:buAutoNum type="arabicPeriod"/>
            </a:pPr>
            <a:r>
              <a:rPr lang="en-US" dirty="0" smtClean="0"/>
              <a:t>Identify </a:t>
            </a:r>
            <a:r>
              <a:rPr lang="en-US" dirty="0"/>
              <a:t>problem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Create version B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Define metric (clicks, sales, time)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Randomly split users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Run experiment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Collect data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Analyze results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Take decision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691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DC16767-B0E7-4587-9842-C4C8EE3CA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48" y="886264"/>
            <a:ext cx="8721969" cy="559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249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Simulating A/B 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- </a:t>
            </a:r>
            <a:r>
              <a:rPr sz="3200" dirty="0"/>
              <a:t>Use statistical models to predict outcomes</a:t>
            </a:r>
          </a:p>
          <a:p>
            <a:r>
              <a:rPr sz="3200" dirty="0"/>
              <a:t>Monte Carlo simulations for confidence intervals</a:t>
            </a:r>
          </a:p>
          <a:p>
            <a:r>
              <a:rPr sz="3200" dirty="0"/>
              <a:t>Simulate multiple scenarios before deployment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FD1065D4-7562-496A-A396-49C8902558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828" y="1125415"/>
            <a:ext cx="8018584" cy="5430130"/>
          </a:xfrm>
        </p:spPr>
      </p:pic>
    </p:spTree>
    <p:extLst>
      <p:ext uri="{BB962C8B-B14F-4D97-AF65-F5344CB8AC3E}">
        <p14:creationId xmlns:p14="http://schemas.microsoft.com/office/powerpoint/2010/main" val="2397569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Evaluating A/B Test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3200" dirty="0"/>
              <a:t>Analyze conversion metrics</a:t>
            </a:r>
          </a:p>
          <a:p>
            <a:r>
              <a:rPr sz="3200" dirty="0"/>
              <a:t>Use statistical significance (p-values)</a:t>
            </a:r>
          </a:p>
          <a:p>
            <a:r>
              <a:rPr sz="3200" dirty="0"/>
              <a:t>Understand trade-offs and sample size</a:t>
            </a:r>
          </a:p>
          <a:p>
            <a:endParaRPr sz="3200" dirty="0"/>
          </a:p>
          <a:p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E32513F-1F84-41E7-8A58-84BE91C7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25414"/>
            <a:ext cx="6893169" cy="548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90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Example:</a:t>
            </a:r>
            <a:endParaRPr lang="en-US" b="1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Website Button </a:t>
            </a:r>
            <a:r>
              <a:rPr lang="en-US" b="1" dirty="0" smtClean="0"/>
              <a:t>Color</a:t>
            </a:r>
            <a:r>
              <a:rPr lang="en-US" dirty="0" smtClean="0"/>
              <a:t>. Which </a:t>
            </a:r>
            <a:r>
              <a:rPr lang="en-US" dirty="0"/>
              <a:t>button color gives more clicks?</a:t>
            </a:r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r>
              <a:rPr lang="en-IN" dirty="0" smtClean="0"/>
              <a:t>Data Collected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r>
              <a:rPr lang="en-US" b="1" dirty="0"/>
              <a:t> Conversion Rate Formula</a:t>
            </a:r>
            <a:endParaRPr lang="en-US" dirty="0"/>
          </a:p>
          <a:p>
            <a:pPr marL="0" indent="0">
              <a:buNone/>
            </a:pPr>
            <a:r>
              <a:rPr lang="en-IN" dirty="0"/>
              <a:t>Conversion Rate=Clicks​/ Visitors</a:t>
            </a:r>
            <a:endParaRPr lang="en-US" dirty="0"/>
          </a:p>
          <a:p>
            <a:pPr marL="0" lvl="0" indent="0">
              <a:buNone/>
            </a:pPr>
            <a:r>
              <a:rPr lang="en-US" dirty="0"/>
              <a:t>A = 120 / 1000 = </a:t>
            </a:r>
            <a:r>
              <a:rPr lang="en-US" b="1" dirty="0"/>
              <a:t>12%</a:t>
            </a:r>
            <a:endParaRPr lang="en-US" dirty="0"/>
          </a:p>
          <a:p>
            <a:pPr marL="0" lvl="0" indent="0">
              <a:buNone/>
            </a:pPr>
            <a:r>
              <a:rPr lang="en-US" dirty="0"/>
              <a:t>B = 160 / 1000 = </a:t>
            </a:r>
            <a:r>
              <a:rPr lang="en-US" b="1" dirty="0"/>
              <a:t>16%</a:t>
            </a:r>
            <a:endParaRPr lang="en-US" dirty="0"/>
          </a:p>
          <a:p>
            <a:pPr marL="0" indent="0" algn="ctr">
              <a:buNone/>
            </a:pPr>
            <a:r>
              <a:rPr lang="en-US" b="1" dirty="0"/>
              <a:t>Version B performs better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506370"/>
              </p:ext>
            </p:extLst>
          </p:nvPr>
        </p:nvGraphicFramePr>
        <p:xfrm>
          <a:off x="2983923" y="2174497"/>
          <a:ext cx="2798042" cy="8919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99021"/>
                <a:gridCol w="1399021"/>
              </a:tblGrid>
              <a:tr h="29732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Version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Button Color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9732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Blue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9732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B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Green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455733"/>
              </p:ext>
            </p:extLst>
          </p:nvPr>
        </p:nvGraphicFramePr>
        <p:xfrm>
          <a:off x="1210539" y="3532215"/>
          <a:ext cx="3047424" cy="9381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5808"/>
                <a:gridCol w="1015808"/>
                <a:gridCol w="1015808"/>
              </a:tblGrid>
              <a:tr h="31271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Version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Visitors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Clicks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27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1000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120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271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160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924110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617</Words>
  <Application>Microsoft Office PowerPoint</Application>
  <PresentationFormat>On-screen Show (4:3)</PresentationFormat>
  <Paragraphs>145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1_Office Theme</vt:lpstr>
      <vt:lpstr>Unit 6  Part 2 A/B Testing Simulations &amp; Technical Debt</vt:lpstr>
      <vt:lpstr>Understanding A/B Testing</vt:lpstr>
      <vt:lpstr>A/B Testing Process (Step-by-Step Flow)</vt:lpstr>
      <vt:lpstr>PowerPoint Presentation</vt:lpstr>
      <vt:lpstr>Simulating A/B Tests</vt:lpstr>
      <vt:lpstr>PowerPoint Presentation</vt:lpstr>
      <vt:lpstr>Evaluating A/B Test Results</vt:lpstr>
      <vt:lpstr>PowerPoint Presentation</vt:lpstr>
      <vt:lpstr>Example:</vt:lpstr>
      <vt:lpstr>What is Technical Debt?</vt:lpstr>
      <vt:lpstr>Refactoring Strategies</vt:lpstr>
      <vt:lpstr>MCQ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6  Part 2 A/B Testing Simulations &amp; Technical Debt</dc:title>
  <dc:subject/>
  <dc:creator>harnoor singh</dc:creator>
  <cp:keywords/>
  <dc:description>generated using python-pptx</dc:description>
  <cp:lastModifiedBy>harnoor singh</cp:lastModifiedBy>
  <cp:revision>7</cp:revision>
  <dcterms:created xsi:type="dcterms:W3CDTF">2013-01-27T09:14:16Z</dcterms:created>
  <dcterms:modified xsi:type="dcterms:W3CDTF">2025-12-24T06:12:59Z</dcterms:modified>
  <cp:category/>
</cp:coreProperties>
</file>

<file path=docProps/thumbnail.jpeg>
</file>